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80" r:id="rId2"/>
    <p:sldId id="370" r:id="rId3"/>
    <p:sldId id="371" r:id="rId4"/>
    <p:sldId id="372" r:id="rId5"/>
    <p:sldId id="373" r:id="rId6"/>
    <p:sldId id="374" r:id="rId7"/>
    <p:sldId id="375" r:id="rId8"/>
    <p:sldId id="376" r:id="rId9"/>
    <p:sldId id="377" r:id="rId10"/>
    <p:sldId id="378" r:id="rId11"/>
    <p:sldId id="379" r:id="rId12"/>
    <p:sldId id="380" r:id="rId13"/>
    <p:sldId id="381" r:id="rId14"/>
    <p:sldId id="382" r:id="rId15"/>
    <p:sldId id="383" r:id="rId16"/>
    <p:sldId id="384" r:id="rId17"/>
    <p:sldId id="385" r:id="rId18"/>
    <p:sldId id="386" r:id="rId19"/>
    <p:sldId id="387" r:id="rId20"/>
    <p:sldId id="388" r:id="rId21"/>
    <p:sldId id="389" r:id="rId22"/>
    <p:sldId id="390" r:id="rId23"/>
    <p:sldId id="391" r:id="rId24"/>
    <p:sldId id="392" r:id="rId25"/>
    <p:sldId id="393" r:id="rId26"/>
    <p:sldId id="394" r:id="rId27"/>
    <p:sldId id="395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3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48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42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171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5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985163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1771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09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0356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795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05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317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12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43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31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32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63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7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156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0246416-5176-41DA-B8A1-BDF4F2DA661A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D3AC5-5F6E-43A6-9823-0E5ADEFC3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865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465" y="309843"/>
            <a:ext cx="8092868" cy="1400530"/>
          </a:xfrm>
        </p:spPr>
        <p:txBody>
          <a:bodyPr/>
          <a:lstStyle/>
          <a:p>
            <a:pPr algn="ctr"/>
            <a:r>
              <a:rPr lang="en-US" dirty="0" smtClean="0"/>
              <a:t>Unit testing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vs </a:t>
            </a:r>
            <a:br>
              <a:rPr lang="en-US" dirty="0" smtClean="0"/>
            </a:br>
            <a:r>
              <a:rPr lang="en-US" dirty="0" smtClean="0"/>
              <a:t>System Integration </a:t>
            </a:r>
            <a:r>
              <a:rPr lang="en-US" dirty="0" smtClean="0"/>
              <a:t>testing</a:t>
            </a:r>
            <a:endParaRPr lang="en-US" dirty="0"/>
          </a:p>
        </p:txBody>
      </p:sp>
      <p:pic>
        <p:nvPicPr>
          <p:cNvPr id="7" name="qrIJy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7499" y="2461189"/>
            <a:ext cx="3787217" cy="3787217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238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argc</a:t>
                      </a:r>
                      <a:r>
                        <a:rPr lang="en-US" dirty="0" smtClean="0"/>
                        <a:t>           =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[0]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“myprog.exe”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[1]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[2]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Left Bracket 3"/>
          <p:cNvSpPr/>
          <p:nvPr/>
        </p:nvSpPr>
        <p:spPr>
          <a:xfrm rot="16200000">
            <a:off x="5247758" y="2752379"/>
            <a:ext cx="125653" cy="265900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46778" y="3802880"/>
            <a:ext cx="1025495" cy="307645"/>
          </a:xfrm>
          <a:prstGeom prst="rect">
            <a:avLst/>
          </a:prstGeom>
          <a:noFill/>
          <a:ln>
            <a:solidFill>
              <a:srgbClr val="00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458696" y="5070236"/>
            <a:ext cx="30679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text typed on the command line is passed to the main() function using parameters:</a:t>
            </a:r>
          </a:p>
          <a:p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argc</a:t>
            </a:r>
            <a:r>
              <a:rPr lang="en-US" dirty="0" smtClean="0"/>
              <a:t> and char* </a:t>
            </a:r>
            <a:r>
              <a:rPr lang="en-US" dirty="0" err="1" smtClean="0"/>
              <a:t>argv</a:t>
            </a:r>
            <a:r>
              <a:rPr lang="en-US" dirty="0" smtClean="0"/>
              <a:t>[]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95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argc</a:t>
                      </a:r>
                      <a:r>
                        <a:rPr lang="en-US" dirty="0" smtClean="0"/>
                        <a:t>           =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[0]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“myprog.exe”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[1]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“userArg1”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[2]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Left Bracket 3"/>
          <p:cNvSpPr/>
          <p:nvPr/>
        </p:nvSpPr>
        <p:spPr>
          <a:xfrm rot="16200000">
            <a:off x="5247758" y="2752379"/>
            <a:ext cx="125653" cy="265900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46778" y="3802880"/>
            <a:ext cx="1025495" cy="307645"/>
          </a:xfrm>
          <a:prstGeom prst="rect">
            <a:avLst/>
          </a:prstGeom>
          <a:noFill/>
          <a:ln>
            <a:solidFill>
              <a:srgbClr val="00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458696" y="5070236"/>
            <a:ext cx="30679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text typed on the command line is passed to the main() function using parameters:</a:t>
            </a:r>
          </a:p>
          <a:p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argc</a:t>
            </a:r>
            <a:r>
              <a:rPr lang="en-US" dirty="0" smtClean="0"/>
              <a:t> and char* </a:t>
            </a:r>
            <a:r>
              <a:rPr lang="en-US" dirty="0" err="1" smtClean="0"/>
              <a:t>argv</a:t>
            </a:r>
            <a:r>
              <a:rPr lang="en-US" dirty="0" smtClean="0"/>
              <a:t>[]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314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argc</a:t>
                      </a:r>
                      <a:r>
                        <a:rPr lang="en-US" dirty="0" smtClean="0"/>
                        <a:t>           =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[0]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“myprog.exe”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[1]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“userArg1”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[2]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Left Bracket 3"/>
          <p:cNvSpPr/>
          <p:nvPr/>
        </p:nvSpPr>
        <p:spPr>
          <a:xfrm rot="16200000">
            <a:off x="5247758" y="2752379"/>
            <a:ext cx="125653" cy="265900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778177" y="3814239"/>
            <a:ext cx="1025495" cy="307645"/>
          </a:xfrm>
          <a:prstGeom prst="rect">
            <a:avLst/>
          </a:prstGeom>
          <a:noFill/>
          <a:ln>
            <a:solidFill>
              <a:srgbClr val="00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458696" y="5070236"/>
            <a:ext cx="30679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text typed on the command line is passed to the main() function using parameters:</a:t>
            </a:r>
          </a:p>
          <a:p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argc</a:t>
            </a:r>
            <a:r>
              <a:rPr lang="en-US" dirty="0" smtClean="0"/>
              <a:t> and char* </a:t>
            </a:r>
            <a:r>
              <a:rPr lang="en-US" dirty="0" err="1" smtClean="0"/>
              <a:t>argv</a:t>
            </a:r>
            <a:r>
              <a:rPr lang="en-US" dirty="0" smtClean="0"/>
              <a:t>[]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16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argc</a:t>
                      </a:r>
                      <a:r>
                        <a:rPr lang="en-US" dirty="0" smtClean="0"/>
                        <a:t>           =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[0]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“myprog.exe”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[1]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“userArg1”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[2]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“userArg2”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Left Bracket 3"/>
          <p:cNvSpPr/>
          <p:nvPr/>
        </p:nvSpPr>
        <p:spPr>
          <a:xfrm rot="16200000">
            <a:off x="5247758" y="2752379"/>
            <a:ext cx="125653" cy="265900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778177" y="3814239"/>
            <a:ext cx="1025495" cy="307645"/>
          </a:xfrm>
          <a:prstGeom prst="rect">
            <a:avLst/>
          </a:prstGeom>
          <a:noFill/>
          <a:ln>
            <a:solidFill>
              <a:srgbClr val="00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458696" y="5070236"/>
            <a:ext cx="30679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text typed on the command line is passed to the main() function using parameters:</a:t>
            </a:r>
          </a:p>
          <a:p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argc</a:t>
            </a:r>
            <a:r>
              <a:rPr lang="en-US" dirty="0" smtClean="0"/>
              <a:t> and char* </a:t>
            </a:r>
            <a:r>
              <a:rPr lang="en-US" dirty="0" err="1" smtClean="0"/>
              <a:t>argv</a:t>
            </a:r>
            <a:r>
              <a:rPr lang="en-US" dirty="0" smtClean="0"/>
              <a:t>[]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31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497062" cy="794968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3152686"/>
            <a:ext cx="6711654" cy="3095720"/>
          </a:xfrm>
        </p:spPr>
        <p:txBody>
          <a:bodyPr/>
          <a:lstStyle/>
          <a:p>
            <a:r>
              <a:rPr lang="en-US" dirty="0" smtClean="0"/>
              <a:t>Good Idea</a:t>
            </a:r>
          </a:p>
          <a:p>
            <a:pPr lvl="1"/>
            <a:r>
              <a:rPr lang="en-US" dirty="0" smtClean="0"/>
              <a:t>Checking </a:t>
            </a:r>
            <a:r>
              <a:rPr lang="en-US" dirty="0" err="1" smtClean="0"/>
              <a:t>argc</a:t>
            </a:r>
            <a:r>
              <a:rPr lang="en-US" dirty="0" smtClean="0"/>
              <a:t> and </a:t>
            </a:r>
            <a:r>
              <a:rPr lang="en-US" dirty="0" err="1" smtClean="0"/>
              <a:t>argv</a:t>
            </a:r>
            <a:r>
              <a:rPr lang="en-US" dirty="0" smtClean="0"/>
              <a:t> for the correct number of arguments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Bad Idea</a:t>
            </a:r>
          </a:p>
          <a:p>
            <a:pPr lvl="1"/>
            <a:r>
              <a:rPr lang="en-US" dirty="0" smtClean="0"/>
              <a:t>Accessing elements in </a:t>
            </a:r>
            <a:r>
              <a:rPr lang="en-US" dirty="0" err="1" smtClean="0"/>
              <a:t>argv</a:t>
            </a:r>
            <a:r>
              <a:rPr lang="en-US" dirty="0" smtClean="0"/>
              <a:t> without checking for the correct number arguments needed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266" y="1247686"/>
            <a:ext cx="188595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71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497062" cy="794968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3152686"/>
            <a:ext cx="6711654" cy="3095720"/>
          </a:xfrm>
        </p:spPr>
        <p:txBody>
          <a:bodyPr/>
          <a:lstStyle/>
          <a:p>
            <a:r>
              <a:rPr lang="en-US" dirty="0" smtClean="0"/>
              <a:t>Good Idea</a:t>
            </a:r>
          </a:p>
          <a:p>
            <a:pPr lvl="1"/>
            <a:r>
              <a:rPr lang="en-US" dirty="0" smtClean="0"/>
              <a:t>If the </a:t>
            </a:r>
            <a:r>
              <a:rPr lang="en-US" dirty="0" err="1" smtClean="0"/>
              <a:t>argc</a:t>
            </a:r>
            <a:r>
              <a:rPr lang="en-US" dirty="0" smtClean="0"/>
              <a:t> is not the correct number, let the user know before the program ends (return 1 at the end of main)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Bad Idea</a:t>
            </a:r>
          </a:p>
          <a:p>
            <a:pPr lvl="1"/>
            <a:r>
              <a:rPr lang="en-US" dirty="0"/>
              <a:t>If the </a:t>
            </a:r>
            <a:r>
              <a:rPr lang="en-US" dirty="0" err="1"/>
              <a:t>argc</a:t>
            </a:r>
            <a:r>
              <a:rPr lang="en-US" dirty="0"/>
              <a:t> is not the correct number, </a:t>
            </a:r>
            <a:r>
              <a:rPr lang="en-US" dirty="0" smtClean="0"/>
              <a:t>not telling the user what the problem is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266" y="1247686"/>
            <a:ext cx="188595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5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497062" cy="794968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1247685"/>
            <a:ext cx="7718094" cy="5520583"/>
          </a:xfrm>
        </p:spPr>
        <p:txBody>
          <a:bodyPr>
            <a:normAutofit fontScale="62500" lnSpcReduction="20000"/>
          </a:bodyPr>
          <a:lstStyle/>
          <a:p>
            <a:r>
              <a:rPr lang="en-US" sz="2900" dirty="0" smtClean="0"/>
              <a:t>Checking if the number of arguments is correct</a:t>
            </a:r>
            <a:endParaRPr lang="en-US" sz="2900" dirty="0"/>
          </a:p>
          <a:p>
            <a:pPr marL="0" indent="0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int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main(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int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argc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, char*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argv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[]) {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string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nameStr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;  // User name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string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ageStr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;   // User age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C000"/>
                </a:solidFill>
                <a:latin typeface="Courier" pitchFamily="49" charset="0"/>
              </a:rPr>
              <a:t>   // Check if correct number of arguments provided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C000"/>
                </a:solidFill>
                <a:latin typeface="Courier" pitchFamily="49" charset="0"/>
              </a:rPr>
              <a:t>   if (</a:t>
            </a:r>
            <a:r>
              <a:rPr lang="en-US" b="1" dirty="0" err="1">
                <a:solidFill>
                  <a:srgbClr val="FFC000"/>
                </a:solidFill>
                <a:latin typeface="Courier" pitchFamily="49" charset="0"/>
              </a:rPr>
              <a:t>argc</a:t>
            </a:r>
            <a:r>
              <a:rPr lang="en-US" b="1" dirty="0">
                <a:solidFill>
                  <a:srgbClr val="FFC000"/>
                </a:solidFill>
                <a:latin typeface="Courier" pitchFamily="49" charset="0"/>
              </a:rPr>
              <a:t> != 3) {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C000"/>
                </a:solidFill>
                <a:latin typeface="Courier" pitchFamily="49" charset="0"/>
              </a:rPr>
              <a:t>      </a:t>
            </a:r>
            <a:r>
              <a:rPr lang="en-US" b="1" dirty="0" err="1">
                <a:solidFill>
                  <a:srgbClr val="FFC000"/>
                </a:solidFill>
                <a:latin typeface="Courier" pitchFamily="49" charset="0"/>
              </a:rPr>
              <a:t>cout</a:t>
            </a:r>
            <a:r>
              <a:rPr lang="en-US" b="1" dirty="0">
                <a:solidFill>
                  <a:srgbClr val="FFC000"/>
                </a:solidFill>
                <a:latin typeface="Courier" pitchFamily="49" charset="0"/>
              </a:rPr>
              <a:t> &lt;&lt; "Usage: myprog.exe name age" &lt;&lt; </a:t>
            </a:r>
            <a:r>
              <a:rPr lang="en-US" b="1" dirty="0" err="1">
                <a:solidFill>
                  <a:srgbClr val="FFC000"/>
                </a:solidFill>
                <a:latin typeface="Courier" pitchFamily="49" charset="0"/>
              </a:rPr>
              <a:t>endl</a:t>
            </a:r>
            <a:r>
              <a:rPr lang="en-US" b="1" dirty="0">
                <a:solidFill>
                  <a:srgbClr val="FFC000"/>
                </a:solidFill>
                <a:latin typeface="Courier" pitchFamily="49" charset="0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C000"/>
                </a:solidFill>
                <a:latin typeface="Courier" pitchFamily="49" charset="0"/>
              </a:rPr>
              <a:t>      return 1; // 1 indicates error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C000"/>
                </a:solidFill>
                <a:latin typeface="Courier" pitchFamily="49" charset="0"/>
              </a:rPr>
              <a:t>   }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// Get inputs from command line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nameStr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=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argv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[1];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ageStr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=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argv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[2];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// Output result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cout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&lt;&lt; "Hello " &lt;&lt;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nameStr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&lt;&lt; ". ";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cout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&lt;&lt;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ageStr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&lt;&lt; " is a great age." &lt;&lt;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endl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 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return 0;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}</a:t>
            </a: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42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932897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numeric values passed through command line</a:t>
            </a:r>
          </a:p>
          <a:p>
            <a:pPr lvl="1"/>
            <a:r>
              <a:rPr lang="en-US" dirty="0" smtClean="0"/>
              <a:t>EVERYTHING passed through command-line is considered a c-string.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atoi</a:t>
            </a:r>
            <a:r>
              <a:rPr lang="en-US" dirty="0" smtClean="0"/>
              <a:t>() and </a:t>
            </a:r>
            <a:r>
              <a:rPr lang="en-US" dirty="0" err="1" smtClean="0"/>
              <a:t>atof</a:t>
            </a:r>
            <a:r>
              <a:rPr lang="en-US" dirty="0" smtClean="0"/>
              <a:t>() to convert between c-strings and numeric data types. (#include &lt;</a:t>
            </a:r>
            <a:r>
              <a:rPr lang="en-US" dirty="0" err="1" smtClean="0"/>
              <a:t>cstdlib</a:t>
            </a:r>
            <a:r>
              <a:rPr lang="en-US" dirty="0" smtClean="0"/>
              <a:t>&gt;)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284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	True or False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a user types the wrong number of command-line arguments, good practice is to print a usage message.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3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	True or False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a user types the wrong number of command-line arguments, good practice is to print a usage message.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00FF99"/>
                </a:solidFill>
              </a:rPr>
              <a:t>TRUE</a:t>
            </a:r>
            <a:endParaRPr lang="en-US" b="1" dirty="0">
              <a:solidFill>
                <a:srgbClr val="00FF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66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Command – Line Arguments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	True or False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a user types too many arguments but a program doesn’t check for that, the program typically crashes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519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	True or False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a user types too many arguments but a program doesn’t check for that, the program typically crashes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FF0000"/>
                </a:solidFill>
              </a:rPr>
              <a:t>FALSE</a:t>
            </a:r>
          </a:p>
          <a:p>
            <a:pPr marL="0" indent="0"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/>
              <a:t>The extra argument will exist in the arguments array, but will be ignored.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27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	True or False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a user types too few arguments but a program doesn’t check for that, the program typically crashes.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86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	True or False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a user types too few arguments but a program doesn’t check for that, the program typically crashes.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00FF99"/>
                </a:solidFill>
              </a:rPr>
              <a:t>TRUE</a:t>
            </a:r>
            <a:endParaRPr lang="en-US" dirty="0">
              <a:solidFill>
                <a:srgbClr val="00FF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80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argc</a:t>
            </a:r>
            <a:r>
              <a:rPr lang="en-US" dirty="0" smtClean="0"/>
              <a:t> for :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myprog.exe 13 14 smith</a:t>
            </a:r>
          </a:p>
          <a:p>
            <a:pPr marL="0" indent="0" algn="ctr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1811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argc</a:t>
            </a:r>
            <a:r>
              <a:rPr lang="en-US" dirty="0" smtClean="0"/>
              <a:t> for :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myprog.exe 13 14 smith</a:t>
            </a:r>
          </a:p>
          <a:p>
            <a:pPr marL="0" indent="0" algn="ctr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r>
              <a:rPr lang="en-US" b="1" dirty="0">
                <a:latin typeface="+mn-lt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5108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argc</a:t>
            </a:r>
            <a:r>
              <a:rPr lang="en-US" dirty="0" smtClean="0"/>
              <a:t> for 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a.Out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12:55 PM</a:t>
            </a:r>
          </a:p>
          <a:p>
            <a:pPr marL="0" indent="0" algn="ctr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2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argc</a:t>
            </a:r>
            <a:r>
              <a:rPr lang="en-US" dirty="0" smtClean="0"/>
              <a:t> for 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a.Out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12:55 PM</a:t>
            </a:r>
          </a:p>
          <a:p>
            <a:pPr marL="0" indent="0" algn="ctr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r>
              <a:rPr lang="en-US" b="1" dirty="0">
                <a:latin typeface="+mn-l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0524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string in </a:t>
            </a:r>
            <a:r>
              <a:rPr lang="en-US" dirty="0" err="1" smtClean="0"/>
              <a:t>argv</a:t>
            </a:r>
            <a:r>
              <a:rPr lang="en-US" dirty="0" smtClean="0"/>
              <a:t>[2] for: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a.Out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Jan Feb Mar</a:t>
            </a:r>
          </a:p>
          <a:p>
            <a:pPr marL="0" indent="0" algn="ctr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27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string in </a:t>
            </a:r>
            <a:r>
              <a:rPr lang="en-US" dirty="0" err="1" smtClean="0"/>
              <a:t>argv</a:t>
            </a:r>
            <a:r>
              <a:rPr lang="en-US" dirty="0" smtClean="0"/>
              <a:t>[2] for: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a.Out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Jan Feb Mar</a:t>
            </a:r>
          </a:p>
          <a:p>
            <a:pPr marL="0" indent="0" algn="ctr">
              <a:buNone/>
            </a:pP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+mn-lt"/>
              </a:rPr>
              <a:t>Feb</a:t>
            </a:r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66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Values entered by a user when running a program after the program name.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int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main(</a:t>
            </a: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int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</a:t>
            </a: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argc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, char* </a:t>
            </a: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argv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[])</a:t>
            </a:r>
            <a:endParaRPr lang="en-US" b="1" dirty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</p:txBody>
      </p:sp>
      <p:sp>
        <p:nvSpPr>
          <p:cNvPr id="4" name="Right Brace 3"/>
          <p:cNvSpPr/>
          <p:nvPr/>
        </p:nvSpPr>
        <p:spPr>
          <a:xfrm rot="5400000">
            <a:off x="3928237" y="3720398"/>
            <a:ext cx="168325" cy="692209"/>
          </a:xfrm>
          <a:prstGeom prst="rightBrace">
            <a:avLst/>
          </a:prstGeom>
          <a:ln w="28575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/>
          <p:cNvSpPr/>
          <p:nvPr/>
        </p:nvSpPr>
        <p:spPr>
          <a:xfrm rot="5400000">
            <a:off x="5914346" y="3604391"/>
            <a:ext cx="168326" cy="924222"/>
          </a:xfrm>
          <a:prstGeom prst="rightBrace">
            <a:avLst/>
          </a:prstGeom>
          <a:ln w="28575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157819" y="4210486"/>
            <a:ext cx="1709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Short for argument count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43929" y="4210486"/>
            <a:ext cx="1709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Short for argument vector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97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string in </a:t>
            </a:r>
            <a:r>
              <a:rPr lang="en-US" dirty="0" err="1" smtClean="0"/>
              <a:t>argv</a:t>
            </a:r>
            <a:r>
              <a:rPr lang="en-US" dirty="0" smtClean="0"/>
              <a:t>[1] for the following: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a.Out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Amy Smith 19</a:t>
            </a: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9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string in </a:t>
            </a:r>
            <a:r>
              <a:rPr lang="en-US" dirty="0" err="1" smtClean="0"/>
              <a:t>argv</a:t>
            </a:r>
            <a:r>
              <a:rPr lang="en-US" dirty="0" smtClean="0"/>
              <a:t>[1] for the following: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a.Out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Amy Smith 19</a:t>
            </a: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+mn-lt"/>
              </a:rPr>
              <a:t>Amy</a:t>
            </a:r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5303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string in </a:t>
            </a:r>
            <a:r>
              <a:rPr lang="en-US" dirty="0" err="1" smtClean="0"/>
              <a:t>argv</a:t>
            </a:r>
            <a:r>
              <a:rPr lang="en-US" dirty="0" smtClean="0"/>
              <a:t>[1] for the following: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a.Out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“Amy Smith” 19</a:t>
            </a: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780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string in </a:t>
            </a:r>
            <a:r>
              <a:rPr lang="en-US" dirty="0" err="1" smtClean="0"/>
              <a:t>argv</a:t>
            </a:r>
            <a:r>
              <a:rPr lang="en-US" dirty="0" smtClean="0"/>
              <a:t>[1] for the following: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a.Out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“Amy Smith” 19</a:t>
            </a: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+mn-lt"/>
              </a:rPr>
              <a:t>Amy Smith</a:t>
            </a:r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408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the following code snippet, complete the assignment of </a:t>
            </a:r>
            <a:r>
              <a:rPr lang="en-US" dirty="0" err="1" smtClean="0"/>
              <a:t>userNum</a:t>
            </a:r>
            <a:r>
              <a:rPr lang="en-US" dirty="0"/>
              <a:t> </a:t>
            </a:r>
            <a:r>
              <a:rPr lang="en-US" dirty="0" smtClean="0"/>
              <a:t>with </a:t>
            </a:r>
            <a:r>
              <a:rPr lang="en-US" dirty="0" err="1" smtClean="0"/>
              <a:t>argv</a:t>
            </a:r>
            <a:r>
              <a:rPr lang="en-US" dirty="0" smtClean="0"/>
              <a:t>[1]: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int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</a:t>
            </a: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userNum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= 0;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userNum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= </a:t>
            </a:r>
            <a:r>
              <a:rPr lang="en-US" b="1" dirty="0" smtClean="0">
                <a:solidFill>
                  <a:srgbClr val="FFC000"/>
                </a:solidFill>
                <a:latin typeface="Courier" pitchFamily="49" charset="0"/>
              </a:rPr>
              <a:t>/* Complete Assignment */</a:t>
            </a: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6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09" y="452718"/>
            <a:ext cx="7719253" cy="1400530"/>
          </a:xfrm>
        </p:spPr>
        <p:txBody>
          <a:bodyPr/>
          <a:lstStyle/>
          <a:p>
            <a:r>
              <a:rPr lang="en-US" dirty="0" smtClean="0"/>
              <a:t>Command-Line Arguments</a:t>
            </a:r>
            <a:br>
              <a:rPr lang="en-US" dirty="0" smtClean="0"/>
            </a:br>
            <a:r>
              <a:rPr lang="en-US" dirty="0" smtClean="0"/>
              <a:t>				   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the following code snippet, complete the assignment of </a:t>
            </a:r>
            <a:r>
              <a:rPr lang="en-US" dirty="0" err="1" smtClean="0"/>
              <a:t>userNum</a:t>
            </a:r>
            <a:r>
              <a:rPr lang="en-US" dirty="0"/>
              <a:t> </a:t>
            </a:r>
            <a:r>
              <a:rPr lang="en-US" dirty="0" smtClean="0"/>
              <a:t>with </a:t>
            </a:r>
            <a:r>
              <a:rPr lang="en-US" dirty="0" err="1" smtClean="0"/>
              <a:t>argv</a:t>
            </a:r>
            <a:r>
              <a:rPr lang="en-US" dirty="0" smtClean="0"/>
              <a:t>[1]: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int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</a:t>
            </a: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userNum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= 0;</a:t>
            </a:r>
          </a:p>
          <a:p>
            <a:pPr marL="0" indent="0" algn="ctr">
              <a:buNone/>
            </a:pPr>
            <a:r>
              <a:rPr lang="en-US" b="1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userNum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urier" pitchFamily="49" charset="0"/>
              </a:rPr>
              <a:t> = </a:t>
            </a:r>
            <a:r>
              <a:rPr lang="en-US" b="1" dirty="0" smtClean="0">
                <a:solidFill>
                  <a:srgbClr val="FFC000"/>
                </a:solidFill>
                <a:latin typeface="Courier" pitchFamily="49" charset="0"/>
              </a:rPr>
              <a:t>/* Complete Assignment */</a:t>
            </a: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endParaRPr lang="en-US" b="1" dirty="0" smtClean="0">
              <a:solidFill>
                <a:schemeClr val="accent6">
                  <a:lumMod val="60000"/>
                  <a:lumOff val="40000"/>
                </a:schemeClr>
              </a:solidFill>
              <a:latin typeface="Courier" pitchFamily="49" charset="0"/>
            </a:endParaRPr>
          </a:p>
          <a:p>
            <a:pPr marL="0" indent="0" algn="ctr">
              <a:buNone/>
            </a:pPr>
            <a:r>
              <a:rPr lang="en-US" b="1" dirty="0" err="1" smtClean="0">
                <a:latin typeface="+mn-lt"/>
              </a:rPr>
              <a:t>atoi</a:t>
            </a:r>
            <a:r>
              <a:rPr lang="en-US" b="1" dirty="0" smtClean="0">
                <a:latin typeface="+mn-lt"/>
              </a:rPr>
              <a:t>(</a:t>
            </a:r>
            <a:r>
              <a:rPr lang="en-US" b="1" dirty="0" err="1" smtClean="0">
                <a:latin typeface="+mn-lt"/>
              </a:rPr>
              <a:t>argv</a:t>
            </a:r>
            <a:r>
              <a:rPr lang="en-US" b="1" dirty="0" smtClean="0">
                <a:latin typeface="+mn-lt"/>
              </a:rPr>
              <a:t>[1])</a:t>
            </a:r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713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458696" y="5070236"/>
            <a:ext cx="30679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White space characters are used to separate the command line into separate arguments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41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458696" y="5070236"/>
            <a:ext cx="30679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White space characters are used to separate the command line into separate arguments</a:t>
            </a:r>
            <a:endParaRPr lang="en-US" dirty="0"/>
          </a:p>
        </p:txBody>
      </p:sp>
      <p:sp>
        <p:nvSpPr>
          <p:cNvPr id="4" name="Left Bracket 3"/>
          <p:cNvSpPr/>
          <p:nvPr/>
        </p:nvSpPr>
        <p:spPr>
          <a:xfrm rot="16200000">
            <a:off x="5247758" y="2752379"/>
            <a:ext cx="125653" cy="265900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3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argc</a:t>
                      </a:r>
                      <a:r>
                        <a:rPr lang="en-US" dirty="0" smtClean="0"/>
                        <a:t>           =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458696" y="5070236"/>
            <a:ext cx="30679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White space characters are used to separate the command line into separate arguments</a:t>
            </a:r>
            <a:endParaRPr lang="en-US" dirty="0"/>
          </a:p>
        </p:txBody>
      </p:sp>
      <p:sp>
        <p:nvSpPr>
          <p:cNvPr id="4" name="Left Bracket 3"/>
          <p:cNvSpPr/>
          <p:nvPr/>
        </p:nvSpPr>
        <p:spPr>
          <a:xfrm rot="16200000">
            <a:off x="5247758" y="2752379"/>
            <a:ext cx="125653" cy="265900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0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argc</a:t>
                      </a:r>
                      <a:r>
                        <a:rPr lang="en-US" dirty="0" smtClean="0"/>
                        <a:t>           =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[0]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[1]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[2]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458696" y="5070236"/>
            <a:ext cx="30679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text typed on the command line is passed to the main() function using parameters:</a:t>
            </a:r>
          </a:p>
          <a:p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argc</a:t>
            </a:r>
            <a:r>
              <a:rPr lang="en-US" dirty="0" smtClean="0"/>
              <a:t> and char* </a:t>
            </a:r>
            <a:r>
              <a:rPr lang="en-US" dirty="0" err="1" smtClean="0"/>
              <a:t>argv</a:t>
            </a:r>
            <a:r>
              <a:rPr lang="en-US" dirty="0" smtClean="0"/>
              <a:t>[]</a:t>
            </a:r>
            <a:endParaRPr lang="en-US" dirty="0"/>
          </a:p>
        </p:txBody>
      </p:sp>
      <p:sp>
        <p:nvSpPr>
          <p:cNvPr id="4" name="Left Bracket 3"/>
          <p:cNvSpPr/>
          <p:nvPr/>
        </p:nvSpPr>
        <p:spPr>
          <a:xfrm rot="16200000">
            <a:off x="5247758" y="2752379"/>
            <a:ext cx="125653" cy="265900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652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argc</a:t>
                      </a:r>
                      <a:r>
                        <a:rPr lang="en-US" dirty="0" smtClean="0"/>
                        <a:t>           =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[0]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[1]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[2]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Left Bracket 3"/>
          <p:cNvSpPr/>
          <p:nvPr/>
        </p:nvSpPr>
        <p:spPr>
          <a:xfrm rot="16200000">
            <a:off x="5247758" y="2752379"/>
            <a:ext cx="125653" cy="265900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006741" y="3814239"/>
            <a:ext cx="1025495" cy="307645"/>
          </a:xfrm>
          <a:prstGeom prst="rect">
            <a:avLst/>
          </a:prstGeom>
          <a:noFill/>
          <a:ln>
            <a:solidFill>
              <a:srgbClr val="00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458696" y="5070236"/>
            <a:ext cx="30679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text typed on the command line is passed to the main() function using parameters:</a:t>
            </a:r>
          </a:p>
          <a:p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argc</a:t>
            </a:r>
            <a:r>
              <a:rPr lang="en-US" dirty="0" smtClean="0"/>
              <a:t> and char* </a:t>
            </a:r>
            <a:r>
              <a:rPr lang="en-US" dirty="0" err="1" smtClean="0"/>
              <a:t>argv</a:t>
            </a:r>
            <a:r>
              <a:rPr lang="en-US" dirty="0" smtClean="0"/>
              <a:t>[]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08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Command-Line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9210">
            <a:off x="152689" y="3647283"/>
            <a:ext cx="2796571" cy="1006766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817497" y="3372531"/>
            <a:ext cx="3454974" cy="1170773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&gt;myprog.exe    userArg1    userArg2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813164" y="4540012"/>
            <a:ext cx="1463640" cy="1996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330529" y="3956703"/>
            <a:ext cx="1486968" cy="0"/>
          </a:xfrm>
          <a:prstGeom prst="straightConnector1">
            <a:avLst/>
          </a:prstGeom>
          <a:ln w="57150">
            <a:solidFill>
              <a:srgbClr val="00FF99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4742915" y="5157817"/>
          <a:ext cx="3477089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5156"/>
                <a:gridCol w="18619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argc</a:t>
                      </a:r>
                      <a:r>
                        <a:rPr lang="en-US" dirty="0" smtClean="0"/>
                        <a:t>           =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[0]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“myprog.exe”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[1]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argv</a:t>
                      </a:r>
                      <a:r>
                        <a:rPr lang="en-US" dirty="0" smtClean="0"/>
                        <a:t>[2]       =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Left Bracket 3"/>
          <p:cNvSpPr/>
          <p:nvPr/>
        </p:nvSpPr>
        <p:spPr>
          <a:xfrm rot="16200000">
            <a:off x="5247758" y="2752379"/>
            <a:ext cx="125653" cy="265900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006741" y="3814239"/>
            <a:ext cx="1025495" cy="307645"/>
          </a:xfrm>
          <a:prstGeom prst="rect">
            <a:avLst/>
          </a:prstGeom>
          <a:noFill/>
          <a:ln>
            <a:solidFill>
              <a:srgbClr val="00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458696" y="5070236"/>
            <a:ext cx="30679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text typed on the command line is passed to the main() function using parameters:</a:t>
            </a:r>
          </a:p>
          <a:p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argc</a:t>
            </a:r>
            <a:r>
              <a:rPr lang="en-US" dirty="0" smtClean="0"/>
              <a:t> and char* </a:t>
            </a:r>
            <a:r>
              <a:rPr lang="en-US" dirty="0" err="1" smtClean="0"/>
              <a:t>argv</a:t>
            </a:r>
            <a:r>
              <a:rPr lang="en-US" dirty="0" smtClean="0"/>
              <a:t>[]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17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5127</TotalTime>
  <Words>1052</Words>
  <Application>Microsoft Office PowerPoint</Application>
  <PresentationFormat>On-screen Show (4:3)</PresentationFormat>
  <Paragraphs>217</Paragraphs>
  <Slides>35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Century Gothic</vt:lpstr>
      <vt:lpstr>Courier</vt:lpstr>
      <vt:lpstr>Wingdings 3</vt:lpstr>
      <vt:lpstr>Ion</vt:lpstr>
      <vt:lpstr>Unit testing  vs  System Integration testing</vt:lpstr>
      <vt:lpstr>Command – 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</vt:lpstr>
      <vt:lpstr>Command-Line Arguments      True or False</vt:lpstr>
      <vt:lpstr>Command-Line Arguments      True or False</vt:lpstr>
      <vt:lpstr>Command-Line Arguments      True or False</vt:lpstr>
      <vt:lpstr>Command-Line Arguments      True or False</vt:lpstr>
      <vt:lpstr>Command-Line Arguments      True or False</vt:lpstr>
      <vt:lpstr>Command-Line Arguments      True or False</vt:lpstr>
      <vt:lpstr>Command-Line Arguments         Questions</vt:lpstr>
      <vt:lpstr>Command-Line Arguments         Questions</vt:lpstr>
      <vt:lpstr>Command-Line Arguments         Questions</vt:lpstr>
      <vt:lpstr>Command-Line Arguments         Questions</vt:lpstr>
      <vt:lpstr>Command-Line Arguments         Questions</vt:lpstr>
      <vt:lpstr>Command-Line Arguments         Questions</vt:lpstr>
      <vt:lpstr>Command-Line Arguments         Questions</vt:lpstr>
      <vt:lpstr>Command-Line Arguments         Questions</vt:lpstr>
      <vt:lpstr>Command-Line Arguments         Questions</vt:lpstr>
      <vt:lpstr>Command-Line Arguments         Questions</vt:lpstr>
      <vt:lpstr>Command-Line Arguments         Questions</vt:lpstr>
      <vt:lpstr>Command-Line Arguments         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Inheritance</dc:title>
  <dc:creator>Ryan Benjamin Green</dc:creator>
  <cp:lastModifiedBy>Ryan Benjamin Green</cp:lastModifiedBy>
  <cp:revision>68</cp:revision>
  <dcterms:created xsi:type="dcterms:W3CDTF">2017-03-29T21:08:37Z</dcterms:created>
  <dcterms:modified xsi:type="dcterms:W3CDTF">2017-10-25T00:40:28Z</dcterms:modified>
</cp:coreProperties>
</file>

<file path=docProps/thumbnail.jpeg>
</file>